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595B"/>
    <a:srgbClr val="D22333"/>
    <a:srgbClr val="285F66"/>
    <a:srgbClr val="8A0E41"/>
    <a:srgbClr val="DD5C3B"/>
    <a:srgbClr val="D44F33"/>
    <a:srgbClr val="DE643F"/>
    <a:srgbClr val="457C7F"/>
    <a:srgbClr val="981548"/>
    <a:srgbClr val="D94E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1482" y="-20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E56032-05E4-4641-B0C6-9617B6685B97}" type="datetimeFigureOut">
              <a:rPr lang="en-GB" smtClean="0"/>
              <a:t>12/10/2018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34746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56032-05E4-4641-B0C6-9617B6685B97}" type="datetimeFigureOut">
              <a:rPr lang="en-GB" smtClean="0"/>
              <a:t>12/10/2018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183592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56032-05E4-4641-B0C6-9617B6685B97}" type="datetimeFigureOut">
              <a:rPr lang="en-GB" smtClean="0"/>
              <a:t>12/10/2018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296853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56032-05E4-4641-B0C6-9617B6685B97}" type="datetimeFigureOut">
              <a:rPr lang="en-GB" smtClean="0"/>
              <a:t>12/10/2018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211124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E56032-05E4-4641-B0C6-9617B6685B97}" type="datetimeFigureOut">
              <a:rPr lang="en-GB" smtClean="0"/>
              <a:t>12/10/2018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349861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E56032-05E4-4641-B0C6-9617B6685B97}" type="datetimeFigureOut">
              <a:rPr lang="en-GB" smtClean="0"/>
              <a:t>12/10/2018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6462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E56032-05E4-4641-B0C6-9617B6685B97}" type="datetimeFigureOut">
              <a:rPr lang="en-GB" smtClean="0"/>
              <a:t>12/10/2018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336629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E56032-05E4-4641-B0C6-9617B6685B97}" type="datetimeFigureOut">
              <a:rPr lang="en-GB" smtClean="0"/>
              <a:t>12/10/2018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193599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56032-05E4-4641-B0C6-9617B6685B97}" type="datetimeFigureOut">
              <a:rPr lang="en-GB" smtClean="0"/>
              <a:t>12/10/2018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33770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9E56032-05E4-4641-B0C6-9617B6685B97}" type="datetimeFigureOut">
              <a:rPr lang="en-GB" smtClean="0"/>
              <a:t>12/10/2018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408982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9E56032-05E4-4641-B0C6-9617B6685B97}" type="datetimeFigureOut">
              <a:rPr lang="en-GB" smtClean="0"/>
              <a:t>12/10/2018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78A304-DEDE-4B61-ABD8-28C30246B329}" type="slidenum">
              <a:rPr lang="en-GB" smtClean="0"/>
              <a:t>‹#›</a:t>
            </a:fld>
            <a:endParaRPr lang="en-GB"/>
          </a:p>
        </p:txBody>
      </p:sp>
    </p:spTree>
    <p:extLst>
      <p:ext uri="{BB962C8B-B14F-4D97-AF65-F5344CB8AC3E}">
        <p14:creationId xmlns:p14="http://schemas.microsoft.com/office/powerpoint/2010/main" val="3900514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9E56032-05E4-4641-B0C6-9617B6685B97}" type="datetimeFigureOut">
              <a:rPr lang="en-GB" smtClean="0"/>
              <a:t>12/10/2018</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078A304-DEDE-4B61-ABD8-28C30246B329}" type="slidenum">
              <a:rPr lang="en-GB" smtClean="0"/>
              <a:t>‹#›</a:t>
            </a:fld>
            <a:endParaRPr lang="en-GB"/>
          </a:p>
        </p:txBody>
      </p:sp>
    </p:spTree>
    <p:extLst>
      <p:ext uri="{BB962C8B-B14F-4D97-AF65-F5344CB8AC3E}">
        <p14:creationId xmlns:p14="http://schemas.microsoft.com/office/powerpoint/2010/main" val="42210139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ight Triangle 5"/>
          <p:cNvSpPr/>
          <p:nvPr/>
        </p:nvSpPr>
        <p:spPr>
          <a:xfrm flipH="1">
            <a:off x="1336" y="8564663"/>
            <a:ext cx="6856663" cy="1341340"/>
          </a:xfrm>
          <a:prstGeom prst="rtTriangle">
            <a:avLst/>
          </a:prstGeom>
          <a:solidFill>
            <a:srgbClr val="D22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p>
        </p:txBody>
      </p:sp>
      <p:sp>
        <p:nvSpPr>
          <p:cNvPr id="5" name="Right Triangle 4"/>
          <p:cNvSpPr/>
          <p:nvPr/>
        </p:nvSpPr>
        <p:spPr>
          <a:xfrm>
            <a:off x="0" y="8805643"/>
            <a:ext cx="4566653" cy="1100358"/>
          </a:xfrm>
          <a:prstGeom prst="rtTriangle">
            <a:avLst/>
          </a:prstGeom>
          <a:solidFill>
            <a:schemeClr val="bg1">
              <a:lumMod val="6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833" y="8946702"/>
            <a:ext cx="689495" cy="796437"/>
          </a:xfrm>
          <a:prstGeom prst="rect">
            <a:avLst/>
          </a:prstGeom>
        </p:spPr>
      </p:pic>
      <p:sp>
        <p:nvSpPr>
          <p:cNvPr id="11" name="Rectangle 10"/>
          <p:cNvSpPr/>
          <p:nvPr/>
        </p:nvSpPr>
        <p:spPr>
          <a:xfrm>
            <a:off x="0" y="3490"/>
            <a:ext cx="6858000" cy="1132114"/>
          </a:xfrm>
          <a:prstGeom prst="rect">
            <a:avLst/>
          </a:prstGeom>
          <a:solidFill>
            <a:srgbClr val="D22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85838" lvl="1"/>
            <a:r>
              <a:rPr lang="en-GB" sz="2400" b="1" dirty="0">
                <a:latin typeface="Ebrima" panose="02000000000000000000" pitchFamily="2" charset="0"/>
                <a:ea typeface="Ebrima" panose="02000000000000000000" pitchFamily="2" charset="0"/>
                <a:cs typeface="Ebrima" panose="02000000000000000000" pitchFamily="2" charset="0"/>
              </a:rPr>
              <a:t>Water Policy</a:t>
            </a:r>
          </a:p>
          <a:p>
            <a:pPr marL="985838" lvl="1"/>
            <a:r>
              <a:rPr lang="en-GB" sz="1600" b="1" dirty="0">
                <a:latin typeface="Ebrima" panose="02000000000000000000" pitchFamily="2" charset="0"/>
                <a:ea typeface="Ebrima" panose="02000000000000000000" pitchFamily="2" charset="0"/>
                <a:cs typeface="Ebrima" panose="02000000000000000000" pitchFamily="2" charset="0"/>
              </a:rPr>
              <a:t>promoting health </a:t>
            </a:r>
            <a:r>
              <a:rPr lang="en-GB" sz="1600" b="1">
                <a:latin typeface="Ebrima" panose="02000000000000000000" pitchFamily="2" charset="0"/>
                <a:ea typeface="Ebrima" panose="02000000000000000000" pitchFamily="2" charset="0"/>
                <a:cs typeface="Ebrima" panose="02000000000000000000" pitchFamily="2" charset="0"/>
              </a:rPr>
              <a:t>and wellbeing of all</a:t>
            </a:r>
            <a:endParaRPr lang="en-GB" sz="4000" b="1" dirty="0">
              <a:latin typeface="Ebrima" panose="02000000000000000000" pitchFamily="2" charset="0"/>
              <a:ea typeface="Ebrima" panose="02000000000000000000" pitchFamily="2" charset="0"/>
              <a:cs typeface="Ebrima" panose="02000000000000000000" pitchFamily="2" charset="0"/>
            </a:endParaRPr>
          </a:p>
        </p:txBody>
      </p:sp>
      <p:sp>
        <p:nvSpPr>
          <p:cNvPr id="152" name="Oval 151"/>
          <p:cNvSpPr/>
          <p:nvPr/>
        </p:nvSpPr>
        <p:spPr>
          <a:xfrm>
            <a:off x="49086" y="6670428"/>
            <a:ext cx="214118" cy="1968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1777729" y="9039902"/>
            <a:ext cx="4982119" cy="646331"/>
          </a:xfrm>
          <a:prstGeom prst="rect">
            <a:avLst/>
          </a:prstGeom>
          <a:noFill/>
        </p:spPr>
        <p:txBody>
          <a:bodyPr wrap="square" rtlCol="0">
            <a:spAutoFit/>
          </a:bodyPr>
          <a:lstStyle/>
          <a:p>
            <a:pPr algn="r"/>
            <a:r>
              <a:rPr lang="en-GB" sz="2000" b="1" dirty="0" err="1">
                <a:solidFill>
                  <a:schemeClr val="bg1"/>
                </a:solidFill>
                <a:latin typeface="Ebrima" panose="02000000000000000000" pitchFamily="2" charset="0"/>
                <a:ea typeface="Ebrima" panose="02000000000000000000" pitchFamily="2" charset="0"/>
                <a:cs typeface="Ebrima" panose="02000000000000000000" pitchFamily="2" charset="0"/>
              </a:rPr>
              <a:t>Lochside</a:t>
            </a:r>
            <a:r>
              <a:rPr lang="en-GB" sz="2000" b="1" dirty="0">
                <a:solidFill>
                  <a:schemeClr val="bg1"/>
                </a:solidFill>
                <a:latin typeface="Ebrima" panose="02000000000000000000" pitchFamily="2" charset="0"/>
                <a:ea typeface="Ebrima" panose="02000000000000000000" pitchFamily="2" charset="0"/>
                <a:cs typeface="Ebrima" panose="02000000000000000000" pitchFamily="2" charset="0"/>
              </a:rPr>
              <a:t> Academy</a:t>
            </a:r>
          </a:p>
          <a:p>
            <a:pPr algn="r">
              <a:spcBef>
                <a:spcPts val="600"/>
              </a:spcBef>
            </a:pPr>
            <a:r>
              <a:rPr lang="en-GB" sz="1100" dirty="0">
                <a:solidFill>
                  <a:schemeClr val="bg1">
                    <a:lumMod val="50000"/>
                  </a:schemeClr>
                </a:solidFill>
                <a:latin typeface="Eras Bold ITC" panose="020B0907030504020204" pitchFamily="34" charset="0"/>
                <a:ea typeface="Ebrima" panose="02000000000000000000" pitchFamily="2" charset="0"/>
                <a:cs typeface="Ebrima" panose="02000000000000000000" pitchFamily="2" charset="0"/>
              </a:rPr>
              <a:t>Inspiring Individuals; </a:t>
            </a:r>
            <a:r>
              <a:rPr lang="en-GB" sz="1100" b="1" i="1" dirty="0">
                <a:solidFill>
                  <a:schemeClr val="bg1">
                    <a:lumMod val="50000"/>
                  </a:schemeClr>
                </a:solidFill>
                <a:latin typeface="Eras Bold ITC" panose="020B0907030504020204" pitchFamily="34" charset="0"/>
                <a:ea typeface="Ebrima" panose="02000000000000000000" pitchFamily="2" charset="0"/>
                <a:cs typeface="Ebrima" panose="02000000000000000000" pitchFamily="2" charset="0"/>
              </a:rPr>
              <a:t>Outstanding Together</a:t>
            </a:r>
            <a:endParaRPr lang="en-GB" sz="1100" i="1" dirty="0">
              <a:solidFill>
                <a:schemeClr val="bg1">
                  <a:lumMod val="50000"/>
                </a:schemeClr>
              </a:solidFill>
              <a:latin typeface="Eras Bold ITC" panose="020B0907030504020204" pitchFamily="34" charset="0"/>
              <a:ea typeface="Ebrima" panose="02000000000000000000" pitchFamily="2" charset="0"/>
              <a:cs typeface="Ebrima" panose="02000000000000000000" pitchFamily="2" charset="0"/>
            </a:endParaRP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43" y="-2666"/>
            <a:ext cx="984292" cy="1136958"/>
          </a:xfrm>
          <a:prstGeom prst="rect">
            <a:avLst/>
          </a:prstGeom>
        </p:spPr>
      </p:pic>
      <p:sp>
        <p:nvSpPr>
          <p:cNvPr id="2" name="Rectangle 1">
            <a:extLst>
              <a:ext uri="{FF2B5EF4-FFF2-40B4-BE49-F238E27FC236}">
                <a16:creationId xmlns:a16="http://schemas.microsoft.com/office/drawing/2014/main" id="{44AFAEB1-3F2F-46CD-8BDF-AFB6098E8D30}"/>
              </a:ext>
            </a:extLst>
          </p:cNvPr>
          <p:cNvSpPr/>
          <p:nvPr/>
        </p:nvSpPr>
        <p:spPr>
          <a:xfrm>
            <a:off x="414669" y="1289337"/>
            <a:ext cx="6177517" cy="7386638"/>
          </a:xfrm>
          <a:prstGeom prst="rect">
            <a:avLst/>
          </a:prstGeom>
        </p:spPr>
        <p:txBody>
          <a:bodyPr wrap="square">
            <a:spAutoFit/>
          </a:bodyPr>
          <a:lstStyle/>
          <a:p>
            <a:pPr algn="just">
              <a:spcAft>
                <a:spcPts val="0"/>
              </a:spcAft>
            </a:pPr>
            <a:r>
              <a:rPr lang="en-GB" sz="1300" dirty="0">
                <a:latin typeface="Ebrima" panose="02000000000000000000" pitchFamily="2" charset="0"/>
                <a:ea typeface="Ebrima" panose="02000000000000000000" pitchFamily="2" charset="0"/>
                <a:cs typeface="Ebrima" panose="02000000000000000000" pitchFamily="2" charset="0"/>
              </a:rPr>
              <a:t>It is crucial that young people drink enough water throughout the school day. </a:t>
            </a:r>
          </a:p>
          <a:p>
            <a:pPr algn="just">
              <a:spcAft>
                <a:spcPts val="0"/>
              </a:spcAft>
            </a:pPr>
            <a:r>
              <a:rPr lang="en-GB" sz="1300" dirty="0">
                <a:latin typeface="Ebrima" panose="02000000000000000000" pitchFamily="2" charset="0"/>
                <a:ea typeface="Ebrima" panose="02000000000000000000" pitchFamily="2" charset="0"/>
                <a:cs typeface="Ebrima" panose="02000000000000000000" pitchFamily="2" charset="0"/>
              </a:rPr>
              <a:t> </a:t>
            </a:r>
          </a:p>
          <a:p>
            <a:pPr algn="just">
              <a:spcAft>
                <a:spcPts val="0"/>
              </a:spcAft>
            </a:pPr>
            <a:r>
              <a:rPr lang="en-GB" sz="1300" dirty="0">
                <a:latin typeface="Ebrima" panose="02000000000000000000" pitchFamily="2" charset="0"/>
                <a:ea typeface="Ebrima" panose="02000000000000000000" pitchFamily="2" charset="0"/>
                <a:cs typeface="Ebrima" panose="02000000000000000000" pitchFamily="2" charset="0"/>
              </a:rPr>
              <a:t>Dehydration has a major effect on young people as they may not feel thirsty until it is too late. Dehydration can cause the following symptoms: headaches, reduced energy levels, tiredness, reduced concentration levels, increased irritability, loss of appetite.</a:t>
            </a:r>
          </a:p>
          <a:p>
            <a:pPr algn="just">
              <a:spcAft>
                <a:spcPts val="0"/>
              </a:spcAft>
            </a:pPr>
            <a:r>
              <a:rPr lang="en-GB" sz="1300" dirty="0">
                <a:latin typeface="Ebrima" panose="02000000000000000000" pitchFamily="2" charset="0"/>
                <a:ea typeface="Ebrima" panose="02000000000000000000" pitchFamily="2" charset="0"/>
                <a:cs typeface="Ebrima" panose="02000000000000000000" pitchFamily="2" charset="0"/>
              </a:rPr>
              <a:t> </a:t>
            </a:r>
          </a:p>
          <a:p>
            <a:pPr algn="just">
              <a:spcAft>
                <a:spcPts val="0"/>
              </a:spcAft>
            </a:pPr>
            <a:r>
              <a:rPr lang="en-GB" sz="1300" dirty="0">
                <a:latin typeface="Ebrima" panose="02000000000000000000" pitchFamily="2" charset="0"/>
                <a:ea typeface="Ebrima" panose="02000000000000000000" pitchFamily="2" charset="0"/>
                <a:cs typeface="Ebrima" panose="02000000000000000000" pitchFamily="2" charset="0"/>
              </a:rPr>
              <a:t>The body is made up of approximately two thirds of water, which explains why a lack of water has a direct effect on our ability to perform to our full potential. There has been a significant increase in the amount of young people drinking ‘fashionable’ energy drinks. Many young people believe that these drinks will help them to concentrate and stay focused in class however the opposite is true. These types of energy drinks are highly sweetened and can cause: insomnia, headaches and migraines, anxiousness.  Drinking several of these drinks per day will result in a poor sleep cycle, which will result in pupils arriving to school feeling tired and unable to concentrate. Furthermore, they may feel that they need more of these drinks to ‘get through the day’.  </a:t>
            </a:r>
          </a:p>
          <a:p>
            <a:pPr marL="342900" lvl="0" indent="-342900" algn="just">
              <a:spcBef>
                <a:spcPts val="600"/>
              </a:spcBef>
              <a:spcAft>
                <a:spcPts val="0"/>
              </a:spcAft>
              <a:buFont typeface="Symbol" panose="05050102010706020507" pitchFamily="18" charset="2"/>
              <a:buChar char=""/>
            </a:pPr>
            <a:r>
              <a:rPr lang="en-GB" sz="1300" dirty="0">
                <a:latin typeface="Ebrima" panose="02000000000000000000" pitchFamily="2" charset="0"/>
                <a:ea typeface="Ebrima" panose="02000000000000000000" pitchFamily="2" charset="0"/>
                <a:cs typeface="Ebrima" panose="02000000000000000000" pitchFamily="2" charset="0"/>
              </a:rPr>
              <a:t>Pupils are entitled to drink water throughout the school day.  </a:t>
            </a:r>
          </a:p>
          <a:p>
            <a:pPr marL="342900" lvl="0" indent="-342900" algn="just">
              <a:spcBef>
                <a:spcPts val="600"/>
              </a:spcBef>
              <a:spcAft>
                <a:spcPts val="0"/>
              </a:spcAft>
              <a:buFont typeface="Symbol" panose="05050102010706020507" pitchFamily="18" charset="2"/>
              <a:buChar char=""/>
            </a:pPr>
            <a:r>
              <a:rPr lang="en-GB" sz="1300" dirty="0">
                <a:latin typeface="Ebrima" panose="02000000000000000000" pitchFamily="2" charset="0"/>
                <a:ea typeface="Ebrima" panose="02000000000000000000" pitchFamily="2" charset="0"/>
                <a:cs typeface="Ebrima" panose="02000000000000000000" pitchFamily="2" charset="0"/>
              </a:rPr>
              <a:t>Pupils should be encouraged to bring a filled bottle with water to school each day. </a:t>
            </a:r>
          </a:p>
          <a:p>
            <a:pPr marL="342900" lvl="0" indent="-342900" algn="just">
              <a:spcBef>
                <a:spcPts val="600"/>
              </a:spcBef>
              <a:spcAft>
                <a:spcPts val="0"/>
              </a:spcAft>
              <a:buFont typeface="Symbol" panose="05050102010706020507" pitchFamily="18" charset="2"/>
              <a:buChar char=""/>
            </a:pPr>
            <a:r>
              <a:rPr lang="en-GB" sz="1300" dirty="0">
                <a:latin typeface="Ebrima" panose="02000000000000000000" pitchFamily="2" charset="0"/>
                <a:ea typeface="Ebrima" panose="02000000000000000000" pitchFamily="2" charset="0"/>
                <a:cs typeface="Ebrima" panose="02000000000000000000" pitchFamily="2" charset="0"/>
              </a:rPr>
              <a:t>Water should be stored in a clear container and kept in a designated area agreed with their class teacher.  Pupils are not allowed to drink near IT, Science or other equipment.  </a:t>
            </a:r>
          </a:p>
          <a:p>
            <a:pPr marL="342900" lvl="0" indent="-342900" algn="just">
              <a:spcBef>
                <a:spcPts val="600"/>
              </a:spcBef>
              <a:spcAft>
                <a:spcPts val="0"/>
              </a:spcAft>
              <a:buFont typeface="Symbol" panose="05050102010706020507" pitchFamily="18" charset="2"/>
              <a:buChar char=""/>
            </a:pPr>
            <a:r>
              <a:rPr lang="en-GB" sz="1300" dirty="0">
                <a:latin typeface="Ebrima" panose="02000000000000000000" pitchFamily="2" charset="0"/>
                <a:ea typeface="Ebrima" panose="02000000000000000000" pitchFamily="2" charset="0"/>
                <a:cs typeface="Ebrima" panose="02000000000000000000" pitchFamily="2" charset="0"/>
              </a:rPr>
              <a:t>Only water is permitted in classrooms and corridors </a:t>
            </a:r>
            <a:r>
              <a:rPr lang="en-GB" sz="1300" dirty="0" err="1">
                <a:latin typeface="Ebrima" panose="02000000000000000000" pitchFamily="2" charset="0"/>
                <a:ea typeface="Ebrima" panose="02000000000000000000" pitchFamily="2" charset="0"/>
                <a:cs typeface="Ebrima" panose="02000000000000000000" pitchFamily="2" charset="0"/>
              </a:rPr>
              <a:t>outwith</a:t>
            </a:r>
            <a:r>
              <a:rPr lang="en-GB" sz="1300" dirty="0">
                <a:latin typeface="Ebrima" panose="02000000000000000000" pitchFamily="2" charset="0"/>
                <a:ea typeface="Ebrima" panose="02000000000000000000" pitchFamily="2" charset="0"/>
                <a:cs typeface="Ebrima" panose="02000000000000000000" pitchFamily="2" charset="0"/>
              </a:rPr>
              <a:t> break and lunchtime.   </a:t>
            </a:r>
          </a:p>
          <a:p>
            <a:pPr marL="342900" lvl="0" indent="-342900" algn="just">
              <a:spcBef>
                <a:spcPts val="600"/>
              </a:spcBef>
              <a:spcAft>
                <a:spcPts val="0"/>
              </a:spcAft>
              <a:buFont typeface="Symbol" panose="05050102010706020507" pitchFamily="18" charset="2"/>
              <a:buChar char=""/>
            </a:pPr>
            <a:r>
              <a:rPr lang="en-GB" sz="1300" dirty="0">
                <a:latin typeface="Ebrima" panose="02000000000000000000" pitchFamily="2" charset="0"/>
                <a:ea typeface="Ebrima" panose="02000000000000000000" pitchFamily="2" charset="0"/>
                <a:cs typeface="Ebrima" panose="02000000000000000000" pitchFamily="2" charset="0"/>
              </a:rPr>
              <a:t>Energy drinks will not be permitted in school.  Staff will confiscate any drinks deemed inappropriate. </a:t>
            </a:r>
          </a:p>
          <a:p>
            <a:pPr algn="just">
              <a:spcBef>
                <a:spcPts val="600"/>
              </a:spcBef>
              <a:spcAft>
                <a:spcPts val="0"/>
              </a:spcAft>
            </a:pPr>
            <a:r>
              <a:rPr lang="en-GB" sz="1300" dirty="0">
                <a:latin typeface="Ebrima" panose="02000000000000000000" pitchFamily="2" charset="0"/>
                <a:ea typeface="Ebrima" panose="02000000000000000000" pitchFamily="2" charset="0"/>
                <a:cs typeface="Ebrima" panose="02000000000000000000" pitchFamily="2" charset="0"/>
              </a:rPr>
              <a:t>Water fountains are situated at points in the school.  </a:t>
            </a:r>
          </a:p>
          <a:p>
            <a:pPr marL="342900" lvl="0" indent="-342900" algn="just">
              <a:spcBef>
                <a:spcPts val="600"/>
              </a:spcBef>
              <a:spcAft>
                <a:spcPts val="0"/>
              </a:spcAft>
              <a:buFont typeface="Symbol" panose="05050102010706020507" pitchFamily="18" charset="2"/>
              <a:buChar char=""/>
            </a:pPr>
            <a:r>
              <a:rPr lang="en-GB" sz="1300" dirty="0">
                <a:latin typeface="Ebrima" panose="02000000000000000000" pitchFamily="2" charset="0"/>
                <a:ea typeface="Ebrima" panose="02000000000000000000" pitchFamily="2" charset="0"/>
                <a:cs typeface="Ebrima" panose="02000000000000000000" pitchFamily="2" charset="0"/>
              </a:rPr>
              <a:t>Bottles can be refilled if required from the water fountains.  Pupils should ensure they have a bottle with them to do so. </a:t>
            </a:r>
          </a:p>
          <a:p>
            <a:pPr marL="342900" lvl="0" indent="-342900" algn="just">
              <a:spcBef>
                <a:spcPts val="600"/>
              </a:spcBef>
              <a:spcAft>
                <a:spcPts val="0"/>
              </a:spcAft>
              <a:buFont typeface="Symbol" panose="05050102010706020507" pitchFamily="18" charset="2"/>
              <a:buChar char=""/>
            </a:pPr>
            <a:r>
              <a:rPr lang="en-GB" sz="1300" dirty="0">
                <a:latin typeface="Ebrima" panose="02000000000000000000" pitchFamily="2" charset="0"/>
                <a:ea typeface="Ebrima" panose="02000000000000000000" pitchFamily="2" charset="0"/>
                <a:cs typeface="Ebrima" panose="02000000000000000000" pitchFamily="2" charset="0"/>
              </a:rPr>
              <a:t>Time out of class to go to the water fountain will be restricted.  Pupils will be required to sign the out of class book if going to the water fountain.</a:t>
            </a:r>
          </a:p>
          <a:p>
            <a:pPr algn="just">
              <a:spcBef>
                <a:spcPts val="600"/>
              </a:spcBef>
              <a:spcAft>
                <a:spcPts val="0"/>
              </a:spcAft>
            </a:pPr>
            <a:r>
              <a:rPr lang="en-GB" sz="1300" dirty="0">
                <a:latin typeface="Ebrima" panose="02000000000000000000" pitchFamily="2" charset="0"/>
                <a:ea typeface="Ebrima" panose="02000000000000000000" pitchFamily="2" charset="0"/>
                <a:cs typeface="Ebrima" panose="02000000000000000000" pitchFamily="2" charset="0"/>
              </a:rPr>
              <a:t> Pupils failing to follow this policy will be subject to the school behaviour policy.</a:t>
            </a:r>
            <a:endParaRPr lang="en-GB" sz="1300" dirty="0">
              <a:effectLst/>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7463432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1899</TotalTime>
  <Words>29</Words>
  <Application>Microsoft Office PowerPoint</Application>
  <PresentationFormat>A4 Paper (210x297 mm)</PresentationFormat>
  <Paragraphs>18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Ebrima</vt:lpstr>
      <vt:lpstr>Eras Bold ITC</vt:lpstr>
      <vt:lpst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Will</dc:creator>
  <cp:lastModifiedBy>Mike Will</cp:lastModifiedBy>
  <cp:revision>146</cp:revision>
  <cp:lastPrinted>2018-05-16T14:14:00Z</cp:lastPrinted>
  <dcterms:created xsi:type="dcterms:W3CDTF">2018-02-14T09:02:20Z</dcterms:created>
  <dcterms:modified xsi:type="dcterms:W3CDTF">2018-10-12T07:22:00Z</dcterms:modified>
</cp:coreProperties>
</file>